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1" r:id="rId2"/>
    <p:sldId id="256" r:id="rId3"/>
    <p:sldId id="257" r:id="rId4"/>
    <p:sldId id="258" r:id="rId5"/>
    <p:sldId id="261" r:id="rId6"/>
    <p:sldId id="262" r:id="rId7"/>
    <p:sldId id="265" r:id="rId8"/>
    <p:sldId id="268" r:id="rId9"/>
    <p:sldId id="269" r:id="rId10"/>
    <p:sldId id="270" r:id="rId11"/>
    <p:sldId id="272" r:id="rId12"/>
    <p:sldId id="273" r:id="rId13"/>
    <p:sldId id="282" r:id="rId14"/>
    <p:sldId id="267" r:id="rId15"/>
    <p:sldId id="280" r:id="rId16"/>
    <p:sldId id="284" r:id="rId17"/>
    <p:sldId id="285" r:id="rId18"/>
    <p:sldId id="286" r:id="rId19"/>
    <p:sldId id="287" r:id="rId20"/>
    <p:sldId id="283" r:id="rId21"/>
    <p:sldId id="290" r:id="rId22"/>
    <p:sldId id="289" r:id="rId23"/>
    <p:sldId id="291" r:id="rId24"/>
    <p:sldId id="292" r:id="rId25"/>
    <p:sldId id="293" r:id="rId26"/>
    <p:sldId id="294" r:id="rId27"/>
    <p:sldId id="295" r:id="rId28"/>
    <p:sldId id="298" r:id="rId29"/>
    <p:sldId id="299" r:id="rId30"/>
    <p:sldId id="279" r:id="rId31"/>
    <p:sldId id="277" r:id="rId32"/>
    <p:sldId id="296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BD"/>
    <a:srgbClr val="FFCC99"/>
    <a:srgbClr val="FFFFCC"/>
    <a:srgbClr val="FFCCCC"/>
    <a:srgbClr val="800000"/>
    <a:srgbClr val="FFFFFF"/>
    <a:srgbClr val="FF9966"/>
    <a:srgbClr val="CC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>
      <p:cViewPr>
        <p:scale>
          <a:sx n="100" d="100"/>
          <a:sy n="100" d="100"/>
        </p:scale>
        <p:origin x="-31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2F36928-BB38-4D31-8BF7-E07658C91509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B3F2EC4-3FB1-4F44-8B0B-44BF76F68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279DFA-B943-452A-8E37-ABF96C0B37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1A01B3-238D-40DA-9109-43525158200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9B5AD-196C-4696-9AC7-1523D3618238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5F233-B427-475D-9181-5E77AB4A4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47B4C-47C7-41AB-82EE-49665F73FBB7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F0092-E5F8-40E2-B47C-4A8C88614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420E6-7529-4F3D-8E2F-95FAD9E03350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08F2F-F925-4034-8DB4-259A35981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840A9-367F-44A6-AB4C-87A2F9C8B911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884D3-AB36-441F-AEE5-2609A218F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061D4-FE16-4573-AB1F-EC350AF4BBF0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16F09-2281-4323-AEA0-62739ACE7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83134-16C1-4645-835B-A7B716FAA1BF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13E68-BA93-4BA8-B076-72BA158EA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D5258-5341-4DE6-ADB0-EA33E5E696DB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A4100-FA68-4E15-A4C9-D07516876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71181-4488-4B97-B7B3-D5FD9E56E8FF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3D1D8-1FFD-43F2-8253-4F8855937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FDF65-7A58-434B-9BFC-D7272B472330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C1D2A-2DF7-44D5-ABE0-2F9FD1BCC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CA68-2079-4C52-A6C5-86BCA0869241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351D-491C-436B-A79E-B6BB7EE96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EE13A-13E9-4BAD-9509-8051A771F592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B58D9-350C-4287-A474-9633D6105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39C061-A95F-4BA3-A90D-8E3FA38B97D6}" type="datetimeFigureOut">
              <a:rPr lang="ru-RU"/>
              <a:pPr>
                <a:defRPr/>
              </a:pPr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1F69DB-535E-4D60-A8CC-63CA0B440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&#1043;&#1080;&#1087;&#1077;&#1088;&#1089;&#1089;&#1099;&#1083;&#1082;&#1080;%20&#1089;&#1083;&#1072;&#1081;&#1076;&#1099;%20&#1082;%20&#1074;&#1080;&#1082;&#1090;&#1086;&#1088;&#1080;&#1085;&#1077;/&#1046;&#1077;&#1085;&#1097;&#1080;&#1085;&#1072;%20&#1074;%20&#1080;&#1089;&#1090;&#1086;&#1088;&#1080;&#1080;.pptx" TargetMode="External"/><Relationship Id="rId3" Type="http://schemas.openxmlformats.org/officeDocument/2006/relationships/hyperlink" Target="&#1043;&#1080;&#1087;&#1077;&#1088;&#1089;&#1089;&#1099;&#1083;&#1082;&#1080;%20&#1089;&#1083;&#1072;&#1081;&#1076;&#1099;%20&#1082;%20&#1074;&#1080;&#1082;&#1090;&#1086;&#1088;&#1080;&#1085;&#1077;/&#1055;&#1086;&#1083;&#1080;&#1090;&#1080;&#1082;&#1072;.pptx" TargetMode="External"/><Relationship Id="rId7" Type="http://schemas.openxmlformats.org/officeDocument/2006/relationships/hyperlink" Target="&#1043;&#1080;&#1087;&#1077;&#1088;&#1089;&#1089;&#1099;&#1083;&#1082;&#1080;%20&#1089;&#1083;&#1072;&#1081;&#1076;&#1099;%20&#1082;%20&#1074;&#1080;&#1082;&#1090;&#1086;&#1088;&#1080;&#1085;&#1077;/&#1062;&#1077;&#1088;&#1082;&#1086;&#1074;&#1100;.pptx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43;&#1080;&#1087;&#1077;&#1088;&#1089;&#1089;&#1099;&#1083;&#1082;&#1080;%20&#1089;&#1083;&#1072;&#1081;&#1076;&#1099;%20&#1082;%20&#1074;&#1080;&#1082;&#1090;&#1086;&#1088;&#1080;&#1085;&#1077;/&#1051;&#1080;&#1095;&#1085;&#1086;&#1089;&#1090;&#1100;.pptx" TargetMode="External"/><Relationship Id="rId5" Type="http://schemas.openxmlformats.org/officeDocument/2006/relationships/hyperlink" Target="&#1043;&#1080;&#1087;&#1077;&#1088;&#1089;&#1089;&#1099;&#1083;&#1082;&#1080;/&#1050;&#1091;&#1083;&#1100;&#1090;&#1091;&#1088;&#1072;.pptx" TargetMode="External"/><Relationship Id="rId4" Type="http://schemas.openxmlformats.org/officeDocument/2006/relationships/hyperlink" Target="&#1043;&#1080;&#1087;&#1077;&#1088;&#1089;&#1089;&#1099;&#1083;&#1082;&#1080;%20&#1089;&#1083;&#1072;&#1081;&#1076;&#1099;%20&#1082;%20&#1074;&#1080;&#1082;&#1090;&#1086;&#1088;&#1080;&#1085;&#1077;/&#1040;&#1088;&#1084;&#1080;&#1103;.pptx" TargetMode="External"/><Relationship Id="rId9" Type="http://schemas.openxmlformats.org/officeDocument/2006/relationships/hyperlink" Target="&#1043;&#1080;&#1087;&#1077;&#1088;&#1089;&#1089;&#1099;&#1083;&#1082;&#1080;%20&#1089;&#1083;&#1072;&#1081;&#1076;&#1099;%20&#1082;%20&#1074;&#1080;&#1082;&#1090;&#1086;&#1088;&#1080;&#1085;&#1077;/&#1044;&#1077;&#1090;&#1072;&#1083;&#1080;.pptx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../&#1052;&#1091;&#1079;&#1099;&#1082;&#1072;%20&#1080;%20&#1074;&#1080;&#1076;&#1077;&#1086;/&#1082;&#1083;&#1080;%20&#1087;&#1086;%20&#1084;&#1086;&#1090;&#1080;&#1074;&#1072;&#1084;%20&#1092;&#1080;&#1083;&#1100;&#1084;&#1072;%201612.mp4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63;&#1077;&#1088;&#1085;&#1099;&#1081;%20&#1103;&#1097;&#1080;&#1082;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56;&#1045;&#1047;&#1045;&#1053;&#1058;&#1040;&#1062;&#1048;&#1071;%20&#1055;&#1054;%20&#1057;&#1052;&#1059;&#1058;&#1045;\&#1054;&#1079;&#1074;&#1091;&#1095;&#1082;&#1072;\&#1090;&#1072;&#1081;&#1084;&#1077;&#1088;%20&#1085;&#1072;%201%20&#1084;&#1080;&#1085;%20&#1085;&#1080;&#1072;&#1088;+&#1095;&#1072;&#1089;&#1099;.avi" TargetMode="External"/><Relationship Id="rId6" Type="http://schemas.openxmlformats.org/officeDocument/2006/relationships/image" Target="../media/image37.png"/><Relationship Id="rId5" Type="http://schemas.openxmlformats.org/officeDocument/2006/relationships/hyperlink" Target="&#1058;&#1056;&#1069;&#1050;%20&#8470;3.mp3" TargetMode="Externa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63;&#1077;&#1088;&#1085;&#1099;&#1081;%20&#1103;&#1097;&#1080;&#1082;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56;&#1045;&#1047;&#1045;&#1053;&#1058;&#1040;&#1062;&#1048;&#1071;%20&#1055;&#1054;%20&#1057;&#1052;&#1059;&#1058;&#1045;\&#1054;&#1079;&#1074;&#1091;&#1095;&#1082;&#1072;\&#1090;&#1072;&#1081;&#1084;&#1077;&#1088;%20&#1085;&#1072;%201%20&#1084;&#1080;&#1085;%20&#1085;&#1080;&#1072;&#1088;+&#1095;&#1072;&#1089;&#1099;.avi" TargetMode="External"/><Relationship Id="rId6" Type="http://schemas.openxmlformats.org/officeDocument/2006/relationships/image" Target="../media/image37.png"/><Relationship Id="rId5" Type="http://schemas.openxmlformats.org/officeDocument/2006/relationships/hyperlink" Target="&#1058;&#1056;&#1069;&#1050;%20&#8470;3.mp3" TargetMode="Externa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png"/><Relationship Id="rId3" Type="http://schemas.openxmlformats.org/officeDocument/2006/relationships/image" Target="../media/image36.jpeg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56;&#1045;&#1047;&#1045;&#1053;&#1058;&#1040;&#1062;&#1048;&#1071;%20&#1055;&#1054;%20&#1057;&#1052;&#1059;&#1058;&#1045;\&#1054;&#1079;&#1074;&#1091;&#1095;&#1082;&#1072;\&#1090;&#1072;&#1081;&#1084;&#1077;&#1088;%20&#1085;&#1072;%201%20&#1084;&#1080;&#1085;%20&#1085;&#1080;&#1072;&#1088;+&#1095;&#1072;&#1089;&#1099;.avi" TargetMode="Externa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0" Type="http://schemas.openxmlformats.org/officeDocument/2006/relationships/image" Target="../media/image16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56;&#1045;&#1047;&#1045;&#1053;&#1058;&#1040;&#1062;&#1048;&#1071;%20&#1055;&#1054;%20&#1057;&#1052;&#1059;&#1058;&#1045;\&#1054;&#1079;&#1074;&#1091;&#1095;&#1082;&#1072;\&#1090;&#1072;&#1081;&#1084;&#1077;&#1088;%20&#1085;&#1072;%201%20&#1084;&#1080;&#1085;%20&#1085;&#1080;&#1072;&#1088;+&#1095;&#1072;&#1089;&#1099;.avi" TargetMode="Externa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850" y="260350"/>
            <a:ext cx="8569325" cy="2124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800000"/>
                </a:solidFill>
              </a:rPr>
              <a:t>РУССКАЯ СМУТА Х</a:t>
            </a:r>
            <a:r>
              <a:rPr lang="en-US" sz="4400" b="1" dirty="0">
                <a:solidFill>
                  <a:srgbClr val="800000"/>
                </a:solidFill>
              </a:rPr>
              <a:t>VII</a:t>
            </a:r>
            <a:r>
              <a:rPr lang="ru-RU" sz="4400" b="1" dirty="0">
                <a:solidFill>
                  <a:srgbClr val="800000"/>
                </a:solidFill>
              </a:rPr>
              <a:t> ВЕКА – УРОКИ ИСТОРИИ: ОТ РАСПРЕЙ К ЕДИНСТВУ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1341438"/>
            <a:ext cx="4654551" cy="584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58016" y="6500834"/>
            <a:ext cx="2214578" cy="285752"/>
          </a:xfrm>
          <a:prstGeom prst="rect">
            <a:avLst/>
          </a:prstGeom>
          <a:solidFill>
            <a:srgbClr val="FFDE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0688"/>
            <a:ext cx="4251813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787900" y="476250"/>
            <a:ext cx="4105275" cy="674052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Нижегородский гражданин, продавец мяса и рыбы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Ему принадлежат слова: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 «Не жалеть нам имения своего, не жалеть ничего, дворы продавать, жен и детей закладывать, бить челом тому, кто бы вступился за истинную православную веру и был у нас начальником….»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Один из руководителей </a:t>
            </a:r>
            <a:r>
              <a:rPr lang="en-US" sz="2400" b="1" dirty="0">
                <a:solidFill>
                  <a:srgbClr val="FFFFCC"/>
                </a:solidFill>
                <a:latin typeface="+mn-lt"/>
              </a:rPr>
              <a:t>II</a:t>
            </a:r>
            <a:r>
              <a:rPr lang="ru-RU" sz="2400" b="1" dirty="0">
                <a:solidFill>
                  <a:srgbClr val="FFFFCC"/>
                </a:solidFill>
                <a:latin typeface="+mn-lt"/>
              </a:rPr>
              <a:t> ополчения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Рисунок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404664"/>
            <a:ext cx="5132207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651500" y="549275"/>
            <a:ext cx="3241675" cy="56324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Польский королевич, старший сын Сигизмунда </a:t>
            </a:r>
            <a:r>
              <a:rPr lang="en-US" sz="2400" b="1" dirty="0">
                <a:solidFill>
                  <a:srgbClr val="FFFFCC"/>
                </a:solidFill>
                <a:latin typeface="+mn-lt"/>
              </a:rPr>
              <a:t>III</a:t>
            </a: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По договору 1610 года, после свержения Василия Шуйского, должен был занять русский престол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Православия не принял, в Москву не прибыл и венчан на царство не был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6420848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732588" y="333375"/>
            <a:ext cx="2016125" cy="12001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Был холопом князя </a:t>
            </a:r>
            <a:r>
              <a:rPr lang="ru-RU" sz="2400" b="1" dirty="0" err="1">
                <a:solidFill>
                  <a:srgbClr val="FFFFCC"/>
                </a:solidFill>
                <a:latin typeface="+mn-lt"/>
              </a:rPr>
              <a:t>Телятевского</a:t>
            </a:r>
            <a:endParaRPr lang="ru-RU" sz="2400" b="1" dirty="0">
              <a:solidFill>
                <a:srgbClr val="FFFFCC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2588" y="1844675"/>
            <a:ext cx="2411412" cy="157003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В молодости попал в плен и был продан в рабство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288" y="5229225"/>
            <a:ext cx="8424862" cy="157003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Под Москвой, Калугой, Тулой с собственной армией вел боевые действия против правительства Василия Шуйского в 1607 году. После победы Василия Шуйского был сослан в </a:t>
            </a:r>
            <a:r>
              <a:rPr lang="ru-RU" sz="2400" b="1" dirty="0" err="1">
                <a:solidFill>
                  <a:srgbClr val="FFFFCC"/>
                </a:solidFill>
                <a:latin typeface="+mn-lt"/>
              </a:rPr>
              <a:t>каргополь</a:t>
            </a:r>
            <a:r>
              <a:rPr lang="ru-RU" sz="2400" b="1" dirty="0">
                <a:solidFill>
                  <a:srgbClr val="FFFFCC"/>
                </a:solidFill>
                <a:latin typeface="+mn-lt"/>
              </a:rPr>
              <a:t>, ослеплен и утоплен в проруби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" descr="в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4032448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4643438" y="476250"/>
            <a:ext cx="41052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CC"/>
                </a:solidFill>
                <a:latin typeface="Calibri" pitchFamily="34" charset="0"/>
              </a:rPr>
              <a:t>Беглый монах Чудова монастыря. Выдавал себя за чудесно спасшегося царевича Дмитрия – сына Ивана Грозного и Марии Нагой, убитого в 1591 году в г. Углич. </a:t>
            </a:r>
          </a:p>
          <a:p>
            <a:endParaRPr lang="ru-RU" sz="2400" b="1">
              <a:solidFill>
                <a:srgbClr val="FFFFCC"/>
              </a:solidFill>
              <a:latin typeface="Calibri" pitchFamily="34" charset="0"/>
            </a:endParaRPr>
          </a:p>
          <a:p>
            <a:r>
              <a:rPr lang="ru-RU" sz="2400" b="1">
                <a:solidFill>
                  <a:srgbClr val="FFFFCC"/>
                </a:solidFill>
                <a:latin typeface="Calibri" pitchFamily="34" charset="0"/>
              </a:rPr>
              <a:t>При поддержке поляков и русского населения взошел на московский трон и объявил себя императором. </a:t>
            </a:r>
          </a:p>
          <a:p>
            <a:endParaRPr lang="ru-RU" sz="2400" b="1">
              <a:solidFill>
                <a:srgbClr val="FFFFCC"/>
              </a:solidFill>
              <a:latin typeface="Calibri" pitchFamily="34" charset="0"/>
            </a:endParaRPr>
          </a:p>
          <a:p>
            <a:r>
              <a:rPr lang="ru-RU" sz="2400" b="1">
                <a:solidFill>
                  <a:srgbClr val="FFFFCC"/>
                </a:solidFill>
                <a:latin typeface="Calibri" pitchFamily="34" charset="0"/>
              </a:rPr>
              <a:t>У власти продержался 11 месяцев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04664"/>
            <a:ext cx="4618613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07950" y="476250"/>
            <a:ext cx="4248150" cy="52641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Дочь </a:t>
            </a:r>
            <a:r>
              <a:rPr lang="ru-RU" sz="2400" b="1" dirty="0" err="1">
                <a:solidFill>
                  <a:srgbClr val="FFFFCC"/>
                </a:solidFill>
                <a:latin typeface="+mn-lt"/>
              </a:rPr>
              <a:t>сандомирского</a:t>
            </a:r>
            <a:r>
              <a:rPr lang="ru-RU" sz="2400" b="1" dirty="0">
                <a:solidFill>
                  <a:srgbClr val="FFFFCC"/>
                </a:solidFill>
                <a:latin typeface="+mn-lt"/>
              </a:rPr>
              <a:t> воеводы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Первая коронованная русская царица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Жена Лжедмитрия</a:t>
            </a:r>
            <a:r>
              <a:rPr lang="en-US" sz="2400" b="1" dirty="0">
                <a:solidFill>
                  <a:srgbClr val="FFFFCC"/>
                </a:solidFill>
                <a:latin typeface="+mn-lt"/>
              </a:rPr>
              <a:t> I</a:t>
            </a:r>
            <a:r>
              <a:rPr lang="ru-RU" sz="2400" b="1" dirty="0">
                <a:solidFill>
                  <a:srgbClr val="FFFFCC"/>
                </a:solidFill>
                <a:latin typeface="+mn-lt"/>
              </a:rPr>
              <a:t>, венчанная с ним в мае 1606 года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Жена следующего самозванца Лжедмитрия </a:t>
            </a:r>
            <a:r>
              <a:rPr lang="en-US" sz="2400" b="1" dirty="0">
                <a:solidFill>
                  <a:srgbClr val="FFFFCC"/>
                </a:solidFill>
                <a:latin typeface="+mn-lt"/>
              </a:rPr>
              <a:t> II</a:t>
            </a: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Активно участвовала во всех событиях Смутного времени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2775768" cy="3817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908175" y="1196975"/>
            <a:ext cx="2879725" cy="4154488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800000"/>
                </a:solidFill>
                <a:latin typeface="+mn-lt"/>
              </a:rPr>
              <a:t>20 июня 1605 года – торжественный въезд Лжедмитрия  </a:t>
            </a:r>
            <a:r>
              <a:rPr lang="en-US" sz="2400" b="1" dirty="0">
                <a:solidFill>
                  <a:srgbClr val="800000"/>
                </a:solidFill>
                <a:latin typeface="+mn-lt"/>
              </a:rPr>
              <a:t>I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 в Москву.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800000"/>
                </a:solidFill>
                <a:latin typeface="+mn-lt"/>
              </a:rPr>
              <a:t>17 мая 1606 года  в результате дворцового переворота, Лжедмитрий </a:t>
            </a:r>
            <a:r>
              <a:rPr lang="en-US" sz="2400" b="1" dirty="0">
                <a:solidFill>
                  <a:srgbClr val="800000"/>
                </a:solidFill>
                <a:latin typeface="+mn-lt"/>
              </a:rPr>
              <a:t>I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 был убит заговорщиками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3" descr="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04813"/>
            <a:ext cx="7777163" cy="489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55650" y="5661025"/>
            <a:ext cx="7920038" cy="954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Свержение Василия Шуйского, 1610 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Установление «СЕМИБОЯРЩИНЫ»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2733675" cy="290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Группа 15"/>
          <p:cNvGrpSpPr/>
          <p:nvPr/>
        </p:nvGrpSpPr>
        <p:grpSpPr>
          <a:xfrm>
            <a:off x="2571736" y="4786322"/>
            <a:ext cx="3643328" cy="1214436"/>
            <a:chOff x="2571736" y="4786322"/>
            <a:chExt cx="3643328" cy="1214436"/>
          </a:xfrm>
        </p:grpSpPr>
        <p:pic>
          <p:nvPicPr>
            <p:cNvPr id="2050" name="Picture 2" descr="C:\Users\Колян\Desktop\f698c91c17aa51954bece8302bcefd1c.gif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71736" y="5000636"/>
              <a:ext cx="500056" cy="500056"/>
            </a:xfrm>
            <a:prstGeom prst="rect">
              <a:avLst/>
            </a:prstGeom>
            <a:noFill/>
          </p:spPr>
        </p:pic>
        <p:pic>
          <p:nvPicPr>
            <p:cNvPr id="7" name="Picture 2" descr="C:\Users\Колян\Desktop\f698c91c17aa51954bece8302bcefd1c.gif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29058" y="5500702"/>
              <a:ext cx="500056" cy="500056"/>
            </a:xfrm>
            <a:prstGeom prst="rect">
              <a:avLst/>
            </a:prstGeom>
            <a:noFill/>
          </p:spPr>
        </p:pic>
        <p:pic>
          <p:nvPicPr>
            <p:cNvPr id="8" name="Picture 2" descr="C:\Users\Колян\Desktop\f698c91c17aa51954bece8302bcefd1c.gif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15008" y="4786322"/>
              <a:ext cx="500056" cy="500056"/>
            </a:xfrm>
            <a:prstGeom prst="rect">
              <a:avLst/>
            </a:prstGeom>
            <a:noFill/>
          </p:spPr>
        </p:pic>
      </p:grpSp>
      <p:pic>
        <p:nvPicPr>
          <p:cNvPr id="2053" name="Picture 5" descr="C:\Users\Колян\Desktop\Zygmunt_III_Waza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2714620"/>
            <a:ext cx="1643074" cy="2229116"/>
          </a:xfrm>
          <a:prstGeom prst="rect">
            <a:avLst/>
          </a:prstGeom>
          <a:noFill/>
          <a:effectLst>
            <a:softEdge rad="127000"/>
          </a:effectLst>
        </p:spPr>
      </p:pic>
      <p:grpSp>
        <p:nvGrpSpPr>
          <p:cNvPr id="18" name="Группа 17"/>
          <p:cNvGrpSpPr/>
          <p:nvPr/>
        </p:nvGrpSpPr>
        <p:grpSpPr>
          <a:xfrm>
            <a:off x="2714612" y="1285860"/>
            <a:ext cx="2928958" cy="1981628"/>
            <a:chOff x="2714612" y="1285860"/>
            <a:chExt cx="2928958" cy="1981628"/>
          </a:xfrm>
        </p:grpSpPr>
        <p:pic>
          <p:nvPicPr>
            <p:cNvPr id="17" name="Picture 6" descr="C:\Users\Колян\Desktop\Рисунок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43372" y="1357298"/>
              <a:ext cx="1000132" cy="283768"/>
            </a:xfrm>
            <a:prstGeom prst="rect">
              <a:avLst/>
            </a:prstGeom>
            <a:noFill/>
          </p:spPr>
        </p:pic>
        <p:grpSp>
          <p:nvGrpSpPr>
            <p:cNvPr id="15" name="Группа 14"/>
            <p:cNvGrpSpPr/>
            <p:nvPr/>
          </p:nvGrpSpPr>
          <p:grpSpPr>
            <a:xfrm>
              <a:off x="2714612" y="1285860"/>
              <a:ext cx="2928958" cy="1981628"/>
              <a:chOff x="2714612" y="1285860"/>
              <a:chExt cx="2928958" cy="1981628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4071934" y="1285860"/>
                <a:ext cx="1571636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600" dirty="0" smtClean="0">
                    <a:solidFill>
                      <a:srgbClr val="FF0000"/>
                    </a:solidFill>
                  </a:rPr>
                  <a:t>Новгород</a:t>
                </a:r>
                <a:endParaRPr lang="ru-RU" sz="1600" dirty="0">
                  <a:solidFill>
                    <a:srgbClr val="FF0000"/>
                  </a:solidFill>
                </a:endParaRPr>
              </a:p>
            </p:txBody>
          </p:sp>
          <p:pic>
            <p:nvPicPr>
              <p:cNvPr id="2054" name="Picture 6" descr="C:\Users\Колян\Desktop\Рисунок1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786050" y="2928934"/>
                <a:ext cx="928694" cy="283768"/>
              </a:xfrm>
              <a:prstGeom prst="rect">
                <a:avLst/>
              </a:prstGeom>
              <a:noFill/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2714612" y="2928934"/>
                <a:ext cx="1571636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600" dirty="0" smtClean="0">
                    <a:solidFill>
                      <a:srgbClr val="FF0000"/>
                    </a:solidFill>
                  </a:rPr>
                  <a:t>Смоленск</a:t>
                </a:r>
                <a:endParaRPr lang="ru-RU" sz="1600" dirty="0">
                  <a:solidFill>
                    <a:srgbClr val="FF0000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409728"/>
            <a:ext cx="468052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8712968" cy="1200329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НАЧАЛО Х</a:t>
            </a:r>
            <a:r>
              <a:rPr lang="en-US" sz="3600" b="1" dirty="0">
                <a:solidFill>
                  <a:srgbClr val="C00000"/>
                </a:solidFill>
              </a:rPr>
              <a:t>VII</a:t>
            </a:r>
            <a:r>
              <a:rPr lang="ru-RU" sz="3600" b="1" dirty="0">
                <a:solidFill>
                  <a:srgbClr val="C00000"/>
                </a:solidFill>
              </a:rPr>
              <a:t> ВЕКА-  «СМУТНОЕ ВРЕМЯ»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В ИСТОРИИ РОССИИ</a:t>
            </a: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628800"/>
            <a:ext cx="4050332" cy="265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95936" y="1802433"/>
            <a:ext cx="504056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285750" algn="ctr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Широко ты, Русь, по лицу земли</a:t>
            </a:r>
          </a:p>
          <a:p>
            <a:pPr indent="285750" algn="ctr" eaLnBrk="0" hangingPunct="0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В красе царственной развернулася!</a:t>
            </a:r>
          </a:p>
          <a:p>
            <a:pPr indent="285750" algn="ctr" eaLnBrk="0" hangingPunct="0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У тебя ли нет богатырских сил,</a:t>
            </a:r>
          </a:p>
          <a:p>
            <a:pPr indent="285750" algn="ctr" eaLnBrk="0" hangingPunct="0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Старины святой, громких подвигов?</a:t>
            </a:r>
            <a:endParaRPr lang="ru-RU" sz="2200" i="1">
              <a:solidFill>
                <a:srgbClr val="8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4247172"/>
            <a:ext cx="435597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285750" algn="ctr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Уж и есть за что, Русь могучая,</a:t>
            </a:r>
          </a:p>
          <a:p>
            <a:pPr indent="285750" algn="ctr" eaLnBrk="0" hangingPunct="0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Полюбить тебя, назвать матерью,</a:t>
            </a:r>
          </a:p>
          <a:p>
            <a:pPr indent="285750" algn="ctr" eaLnBrk="0" hangingPunct="0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Стать за честь твою против недруга,</a:t>
            </a:r>
          </a:p>
          <a:p>
            <a:pPr indent="285750" algn="ctr" eaLnBrk="0" hangingPunct="0">
              <a:defRPr/>
            </a:pPr>
            <a:r>
              <a:rPr lang="ru-RU" sz="2200" i="1">
                <a:solidFill>
                  <a:srgbClr val="800000"/>
                </a:solidFill>
                <a:cs typeface="Times New Roman" pitchFamily="18" charset="0"/>
              </a:rPr>
              <a:t>За тебя в нужде сложить голову!</a:t>
            </a:r>
            <a:endParaRPr lang="ru-RU" sz="2200" i="1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 descr="д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1835150" y="404813"/>
            <a:ext cx="6121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b="1">
                <a:solidFill>
                  <a:srgbClr val="800000"/>
                </a:solidFill>
                <a:latin typeface="Calibri" pitchFamily="34" charset="0"/>
              </a:rPr>
              <a:t>III </a:t>
            </a:r>
            <a:r>
              <a:rPr lang="ru-RU" sz="5400" b="1">
                <a:solidFill>
                  <a:srgbClr val="800000"/>
                </a:solidFill>
                <a:latin typeface="Calibri" pitchFamily="34" charset="0"/>
              </a:rPr>
              <a:t>ТУР ВИКТОРИНА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43438" y="1412875"/>
          <a:ext cx="3960440" cy="4680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60440"/>
              </a:tblGrid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«СМУТНОЕ</a:t>
                      </a:r>
                      <a:r>
                        <a:rPr lang="ru-RU" sz="2400" baseline="0" dirty="0" smtClean="0"/>
                        <a:t> ВРЕМЯ»</a:t>
                      </a:r>
                      <a:endParaRPr lang="ru-RU" sz="2400" dirty="0"/>
                    </a:p>
                  </a:txBody>
                  <a:tcPr/>
                </a:tc>
              </a:tr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hlinkClick r:id="rId3" action="ppaction://hlinkpres?slideindex=1&amp;slidetitle="/>
                        </a:rPr>
                        <a:t>ПОЛИТИКА</a:t>
                      </a:r>
                      <a:endParaRPr lang="ru-RU" sz="2400" dirty="0"/>
                    </a:p>
                  </a:txBody>
                  <a:tcPr/>
                </a:tc>
              </a:tr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hlinkClick r:id="rId4" action="ppaction://hlinkpres?slideindex=1&amp;slidetitle="/>
                        </a:rPr>
                        <a:t>АРМИЯ</a:t>
                      </a:r>
                      <a:endParaRPr lang="ru-RU" sz="2400" dirty="0"/>
                    </a:p>
                  </a:txBody>
                  <a:tcPr/>
                </a:tc>
              </a:tr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hlinkClick r:id="rId5" action="ppaction://hlinkpres?slideindex=1&amp;slidetitle="/>
                        </a:rPr>
                        <a:t>КУЛЬТУРА</a:t>
                      </a:r>
                      <a:endParaRPr lang="ru-RU" sz="2400" dirty="0"/>
                    </a:p>
                  </a:txBody>
                  <a:tcPr/>
                </a:tc>
              </a:tr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hlinkClick r:id="rId6" action="ppaction://hlinkpres?slideindex=1&amp;slidetitle="/>
                        </a:rPr>
                        <a:t>ЛИЧНОСТЬ</a:t>
                      </a:r>
                      <a:endParaRPr lang="ru-RU" sz="2400" dirty="0"/>
                    </a:p>
                  </a:txBody>
                  <a:tcPr/>
                </a:tc>
              </a:tr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hlinkClick r:id="rId7" action="ppaction://hlinkpres?slideindex=1&amp;slidetitle="/>
                        </a:rPr>
                        <a:t>ЦЕРКОВЬ</a:t>
                      </a:r>
                      <a:endParaRPr lang="ru-RU" sz="2400" dirty="0"/>
                    </a:p>
                  </a:txBody>
                  <a:tcPr/>
                </a:tc>
              </a:tr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hlinkClick r:id="rId8" action="ppaction://hlinkpres?slideindex=1&amp;slidetitle="/>
                        </a:rPr>
                        <a:t>ЖЕНЩИНА В ИСТОРИИ</a:t>
                      </a:r>
                      <a:endParaRPr lang="ru-RU" sz="2400" dirty="0"/>
                    </a:p>
                  </a:txBody>
                  <a:tcPr/>
                </a:tc>
              </a:tr>
              <a:tr h="58506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hlinkClick r:id="rId9" action="ppaction://hlinkpres?slideindex=1&amp;slidetitle="/>
                        </a:rPr>
                        <a:t>ДЕТАЛИ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68313" y="5949950"/>
            <a:ext cx="8280400" cy="83026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2400" b="1" dirty="0"/>
              <a:t>К.Маковский. Минин на площади Нижнего Новгорода, призывающий народ к пожертвованиям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6021388"/>
            <a:ext cx="9144000" cy="46196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</a:rPr>
              <a:t>В.Е. Савинский «Московские послы у князя Пожарского», 1882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Рисунок 2" descr="Картинка 34 из 18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450"/>
            <a:ext cx="9144000" cy="595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0" y="6021388"/>
            <a:ext cx="91440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2000" b="1"/>
              <a:t>Ополчение выступило из Нижнего Новгорода в конце февраля 1612 года. По дороге в него вливались новые отряды. </a:t>
            </a:r>
            <a:endParaRPr lang="ru-RU" sz="2000"/>
          </a:p>
          <a:p>
            <a:pPr algn="ctr">
              <a:spcBef>
                <a:spcPct val="50000"/>
              </a:spcBef>
            </a:pP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g-fotki.yandex.ru/get/4514/klarissa-est.16/0_6d4c8_af2ce2e1_XL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938"/>
            <a:ext cx="9144000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5"/>
          <p:cNvSpPr txBox="1">
            <a:spLocks noChangeArrowheads="1"/>
          </p:cNvSpPr>
          <p:nvPr/>
        </p:nvSpPr>
        <p:spPr bwMode="auto">
          <a:xfrm>
            <a:off x="0" y="6381750"/>
            <a:ext cx="91440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b="1"/>
              <a:t>Э.Лисснер. Изгнание польских интервентов из Московского Кремля в 1612 г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5" descr="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6" descr="79702154_2835299_Kazan_BLACK_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88913"/>
            <a:ext cx="290830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7"/>
          <p:cNvSpPr txBox="1">
            <a:spLocks noChangeArrowheads="1"/>
          </p:cNvSpPr>
          <p:nvPr/>
        </p:nvSpPr>
        <p:spPr bwMode="auto">
          <a:xfrm>
            <a:off x="250825" y="3933825"/>
            <a:ext cx="29527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2000" b="1">
                <a:solidFill>
                  <a:srgbClr val="571F11"/>
                </a:solidFill>
              </a:rPr>
              <a:t>Икона Казанской Богоматери сопровождала ополчение в походе к столице, сотворив «многая чудеса».</a:t>
            </a:r>
            <a:r>
              <a:rPr lang="ru-RU" sz="2000">
                <a:solidFill>
                  <a:srgbClr val="571F11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endParaRPr lang="ru-RU" sz="2000"/>
          </a:p>
        </p:txBody>
      </p:sp>
      <p:pic>
        <p:nvPicPr>
          <p:cNvPr id="4" name="Содержимое 3" descr="Картинка 186 из 5510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33375"/>
            <a:ext cx="367188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13"/>
          <p:cNvSpPr txBox="1">
            <a:spLocks noChangeArrowheads="1"/>
          </p:cNvSpPr>
          <p:nvPr/>
        </p:nvSpPr>
        <p:spPr bwMode="auto">
          <a:xfrm>
            <a:off x="3924300" y="3716338"/>
            <a:ext cx="5040313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571F11"/>
                </a:solidFill>
              </a:rPr>
              <a:t>Казанский собор был построен на средства князя Дмитрия Михайловича Пожарского в 1620-х годах и назван Казанским в честь чудотворной Казанской иконы Божией Матери, главной войсковой святыни ополчения Минина и Пожарского.</a:t>
            </a:r>
          </a:p>
          <a:p>
            <a:pPr algn="ctr">
              <a:spcBef>
                <a:spcPct val="50000"/>
              </a:spcBef>
            </a:pP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6" descr="21 июля 1613 года 400 лет назад В Успенском соборе Кремля венчался на царство родоначальник династии Романовых Михаил Федор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88913"/>
            <a:ext cx="78486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 Box 7"/>
          <p:cNvSpPr txBox="1">
            <a:spLocks noChangeArrowheads="1"/>
          </p:cNvSpPr>
          <p:nvPr/>
        </p:nvSpPr>
        <p:spPr bwMode="auto">
          <a:xfrm>
            <a:off x="395288" y="6092825"/>
            <a:ext cx="8424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Избрание на царство Михаила Романова в 1613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о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258888" y="981075"/>
            <a:ext cx="70580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file"/>
              </a:rPr>
              <a:t>IV</a:t>
            </a:r>
            <a:r>
              <a:rPr lang="ru-RU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file"/>
              </a:rPr>
              <a:t> ТУР 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r>
              <a:rPr lang="ru-RU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«ЧЕРНЫЙ ЯЩИК»</a:t>
            </a:r>
          </a:p>
        </p:txBody>
      </p:sp>
      <p:pic>
        <p:nvPicPr>
          <p:cNvPr id="4" name="таймер на 1 мин ниар+час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131840" y="3429000"/>
            <a:ext cx="3071834" cy="2047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о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258888" y="981075"/>
            <a:ext cx="70580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file"/>
              </a:rPr>
              <a:t>IV</a:t>
            </a:r>
            <a:r>
              <a:rPr lang="ru-RU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 action="ppaction://hlinkfile"/>
              </a:rPr>
              <a:t> ТУР 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r>
              <a:rPr lang="ru-RU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«ЧЕРНЫЙ ЯЩИК»</a:t>
            </a:r>
          </a:p>
        </p:txBody>
      </p:sp>
      <p:pic>
        <p:nvPicPr>
          <p:cNvPr id="4" name="таймер на 1 мин ниар+час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143240" y="3500438"/>
            <a:ext cx="3071834" cy="2047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1" descr="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116632"/>
            <a:ext cx="8568952" cy="646331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rgbClr val="FFFFFF"/>
                </a:solidFill>
                <a:latin typeface="+mn-lt"/>
              </a:rPr>
              <a:t>V</a:t>
            </a:r>
            <a:r>
              <a:rPr lang="ru-RU" sz="3600" dirty="0">
                <a:solidFill>
                  <a:srgbClr val="FFFFFF"/>
                </a:solidFill>
                <a:latin typeface="+mn-lt"/>
              </a:rPr>
              <a:t> ТУР «КЛАССИФИКАЦИЯ ПОРТРЕТОВ» 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08720"/>
            <a:ext cx="1770687" cy="216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Рисунок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887445"/>
            <a:ext cx="1739562" cy="2253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908720"/>
            <a:ext cx="151216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5" name="Рисунок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964073"/>
            <a:ext cx="1709494" cy="210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Рисунок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3214686"/>
            <a:ext cx="152205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7" name="Рисунок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3357562"/>
            <a:ext cx="216312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496" y="3357562"/>
            <a:ext cx="172819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09925" y="980728"/>
            <a:ext cx="150694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9" name="Рисунок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29520" y="3214686"/>
            <a:ext cx="1614425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86446" y="3429000"/>
            <a:ext cx="158417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таймер на 1 мин ниар+час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3643306" y="5429240"/>
            <a:ext cx="2143140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148064" y="260648"/>
            <a:ext cx="3744416" cy="563231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srgbClr val="800000"/>
                </a:solidFill>
                <a:latin typeface="+mn-lt"/>
              </a:rPr>
              <a:t>I</a:t>
            </a:r>
            <a:r>
              <a:rPr lang="ru-RU" sz="6000" dirty="0">
                <a:solidFill>
                  <a:srgbClr val="800000"/>
                </a:solidFill>
                <a:latin typeface="+mn-lt"/>
              </a:rPr>
              <a:t> ТУР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800000"/>
                </a:solidFill>
                <a:latin typeface="+mn-lt"/>
              </a:rPr>
              <a:t> ПРИЧИНЫ СМУТЫ. ВИНОВЕН ЛИ ЦАРЬ БОРИС?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320480" cy="5904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23528" y="6211669"/>
            <a:ext cx="4176464" cy="64633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FFCC"/>
                </a:solidFill>
                <a:latin typeface="+mn-lt"/>
              </a:rPr>
              <a:t>1598 – 1605 гг.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1" descr="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116632"/>
            <a:ext cx="8568952" cy="646331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rgbClr val="FFFFFF"/>
                </a:solidFill>
                <a:latin typeface="+mn-lt"/>
              </a:rPr>
              <a:t>V</a:t>
            </a:r>
            <a:r>
              <a:rPr lang="ru-RU" sz="3600" dirty="0">
                <a:solidFill>
                  <a:srgbClr val="FFFFFF"/>
                </a:solidFill>
                <a:latin typeface="+mn-lt"/>
              </a:rPr>
              <a:t> ТУР «КЛАССИФИКАЦИЯ ПОРТРЕТОВ» 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1770687" cy="216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62" name="TextBox 4"/>
          <p:cNvSpPr txBox="1">
            <a:spLocks noChangeArrowheads="1"/>
          </p:cNvSpPr>
          <p:nvPr/>
        </p:nvSpPr>
        <p:spPr bwMode="auto">
          <a:xfrm>
            <a:off x="-180975" y="2997200"/>
            <a:ext cx="2305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Calibri" pitchFamily="34" charset="0"/>
              </a:rPr>
              <a:t>Патриарх </a:t>
            </a:r>
            <a:r>
              <a:rPr lang="ru-RU" dirty="0" err="1">
                <a:solidFill>
                  <a:srgbClr val="FFFFFF"/>
                </a:solidFill>
                <a:latin typeface="Calibri" pitchFamily="34" charset="0"/>
              </a:rPr>
              <a:t>Гермоген</a:t>
            </a:r>
            <a:endParaRPr lang="ru-RU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5843" name="Рисунок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887445"/>
            <a:ext cx="1739562" cy="2253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908720"/>
            <a:ext cx="151216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65" name="TextBox 10"/>
          <p:cNvSpPr txBox="1">
            <a:spLocks noChangeArrowheads="1"/>
          </p:cNvSpPr>
          <p:nvPr/>
        </p:nvSpPr>
        <p:spPr bwMode="auto">
          <a:xfrm>
            <a:off x="1908175" y="2997200"/>
            <a:ext cx="180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Федор Годунов</a:t>
            </a:r>
          </a:p>
        </p:txBody>
      </p:sp>
      <p:sp>
        <p:nvSpPr>
          <p:cNvPr id="45066" name="TextBox 11"/>
          <p:cNvSpPr txBox="1">
            <a:spLocks noChangeArrowheads="1"/>
          </p:cNvSpPr>
          <p:nvPr/>
        </p:nvSpPr>
        <p:spPr bwMode="auto">
          <a:xfrm>
            <a:off x="3635375" y="2997200"/>
            <a:ext cx="2160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Патриарх Филарет</a:t>
            </a:r>
          </a:p>
        </p:txBody>
      </p:sp>
      <p:pic>
        <p:nvPicPr>
          <p:cNvPr id="35845" name="Рисунок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964073"/>
            <a:ext cx="1709494" cy="210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68" name="TextBox 13"/>
          <p:cNvSpPr txBox="1">
            <a:spLocks noChangeArrowheads="1"/>
          </p:cNvSpPr>
          <p:nvPr/>
        </p:nvSpPr>
        <p:spPr bwMode="auto">
          <a:xfrm>
            <a:off x="5508625" y="2997200"/>
            <a:ext cx="1943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Борис Годунов</a:t>
            </a:r>
          </a:p>
        </p:txBody>
      </p:sp>
      <p:pic>
        <p:nvPicPr>
          <p:cNvPr id="35846" name="Рисунок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429000"/>
            <a:ext cx="152205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70" name="TextBox 15"/>
          <p:cNvSpPr txBox="1">
            <a:spLocks noChangeArrowheads="1"/>
          </p:cNvSpPr>
          <p:nvPr/>
        </p:nvSpPr>
        <p:spPr bwMode="auto">
          <a:xfrm>
            <a:off x="0" y="5516563"/>
            <a:ext cx="19796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Василий Шуйский</a:t>
            </a:r>
          </a:p>
        </p:txBody>
      </p:sp>
      <p:pic>
        <p:nvPicPr>
          <p:cNvPr id="35847" name="Рисунок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3645024"/>
            <a:ext cx="216312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72" name="TextBox 18"/>
          <p:cNvSpPr txBox="1">
            <a:spLocks noChangeArrowheads="1"/>
          </p:cNvSpPr>
          <p:nvPr/>
        </p:nvSpPr>
        <p:spPr bwMode="auto">
          <a:xfrm>
            <a:off x="2051050" y="5516563"/>
            <a:ext cx="17287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Иван Сусанин</a:t>
            </a:r>
          </a:p>
        </p:txBody>
      </p:sp>
      <p:pic>
        <p:nvPicPr>
          <p:cNvPr id="20" name="Рисунок 19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95936" y="3645024"/>
            <a:ext cx="172819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74" name="TextBox 20"/>
          <p:cNvSpPr txBox="1">
            <a:spLocks noChangeArrowheads="1"/>
          </p:cNvSpPr>
          <p:nvPr/>
        </p:nvSpPr>
        <p:spPr bwMode="auto">
          <a:xfrm>
            <a:off x="3995738" y="5516563"/>
            <a:ext cx="1655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Calibri" pitchFamily="34" charset="0"/>
              </a:rPr>
              <a:t>Лжедмитрий</a:t>
            </a:r>
            <a:r>
              <a:rPr lang="en-US" dirty="0">
                <a:solidFill>
                  <a:srgbClr val="FFFFFF"/>
                </a:solidFill>
                <a:latin typeface="Calibri" pitchFamily="34" charset="0"/>
              </a:rPr>
              <a:t> I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FFFFFF"/>
                </a:solidFill>
                <a:latin typeface="Calibri" pitchFamily="34" charset="0"/>
              </a:rPr>
              <a:t>  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09925" y="980728"/>
            <a:ext cx="150694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76" name="TextBox 22"/>
          <p:cNvSpPr txBox="1">
            <a:spLocks noChangeArrowheads="1"/>
          </p:cNvSpPr>
          <p:nvPr/>
        </p:nvSpPr>
        <p:spPr bwMode="auto">
          <a:xfrm>
            <a:off x="7235825" y="2997200"/>
            <a:ext cx="1908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Михаил Романов</a:t>
            </a:r>
          </a:p>
        </p:txBody>
      </p:sp>
      <p:pic>
        <p:nvPicPr>
          <p:cNvPr id="35849" name="Рисунок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94662" y="3501008"/>
            <a:ext cx="1614425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78" name="TextBox 24"/>
          <p:cNvSpPr txBox="1">
            <a:spLocks noChangeArrowheads="1"/>
          </p:cNvSpPr>
          <p:nvPr/>
        </p:nvSpPr>
        <p:spPr bwMode="auto">
          <a:xfrm>
            <a:off x="7415213" y="5516563"/>
            <a:ext cx="1728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Кузьма Минин</a:t>
            </a:r>
          </a:p>
        </p:txBody>
      </p:sp>
      <p:pic>
        <p:nvPicPr>
          <p:cNvPr id="26" name="Рисунок 25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96136" y="3717032"/>
            <a:ext cx="158417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80" name="TextBox 26"/>
          <p:cNvSpPr txBox="1">
            <a:spLocks noChangeArrowheads="1"/>
          </p:cNvSpPr>
          <p:nvPr/>
        </p:nvSpPr>
        <p:spPr bwMode="auto">
          <a:xfrm>
            <a:off x="5580063" y="5516563"/>
            <a:ext cx="2016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Марина Мнишек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331913" y="1196975"/>
            <a:ext cx="6335712" cy="2014538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VI</a:t>
            </a: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 тур</a:t>
            </a:r>
          </a:p>
          <a:p>
            <a:pPr algn="ctr">
              <a:spcBef>
                <a:spcPct val="50000"/>
              </a:spcBef>
            </a:pP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ТАЙНЫ СМУТНОГО ВРЕМЕНИ</a:t>
            </a:r>
          </a:p>
        </p:txBody>
      </p:sp>
      <p:pic>
        <p:nvPicPr>
          <p:cNvPr id="4" name="таймер на 1 мин ниар+час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14612" y="4143380"/>
            <a:ext cx="3643338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26" name="Picture 22" descr="День Народного Единства САНКТ-ПЕТЕРБУРГСКИЙ ГОСУДАРСТВЕННЫЙ ЭКОНОМИЧЕСКИЙ УНИВЕРСИТ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4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836712"/>
            <a:ext cx="8568952" cy="4708981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FFFF"/>
                </a:solidFill>
                <a:latin typeface="+mn-lt"/>
              </a:rPr>
              <a:t>II</a:t>
            </a:r>
            <a:r>
              <a:rPr lang="ru-RU" sz="6000" b="1" dirty="0">
                <a:solidFill>
                  <a:srgbClr val="FFFFFF"/>
                </a:solidFill>
                <a:latin typeface="+mn-lt"/>
              </a:rPr>
              <a:t> тур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FF"/>
                </a:solidFill>
                <a:latin typeface="+mn-lt"/>
              </a:rPr>
              <a:t>ГЕРОЕВ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FF"/>
                </a:solidFill>
                <a:latin typeface="+mn-lt"/>
              </a:rPr>
              <a:t>  НУЖНО ЗНАТЬ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FF"/>
                </a:solidFill>
                <a:latin typeface="+mn-lt"/>
              </a:rPr>
              <a:t>В ЛИЦО.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FF"/>
                </a:solidFill>
                <a:latin typeface="+mn-lt"/>
              </a:rPr>
              <a:t>И АНТИГЕРОЕВ ТОЖЕ.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Рисунок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320480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787900" y="222250"/>
            <a:ext cx="4032250" cy="6124575"/>
          </a:xfrm>
          <a:prstGeom prst="rect">
            <a:avLst/>
          </a:prstGeom>
          <a:ln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tabLst>
                <a:tab pos="-114300" algn="l"/>
                <a:tab pos="228600" algn="l"/>
              </a:tabLst>
              <a:defRPr/>
            </a:pPr>
            <a:r>
              <a:rPr lang="ru-RU" sz="2800">
                <a:solidFill>
                  <a:srgbClr val="800000"/>
                </a:solidFill>
                <a:latin typeface="Arial" charset="0"/>
                <a:cs typeface="Times New Roman" pitchFamily="18" charset="0"/>
              </a:rPr>
              <a:t>Один из первых русских картографов. </a:t>
            </a:r>
          </a:p>
          <a:p>
            <a:pPr algn="ctr">
              <a:tabLst>
                <a:tab pos="-114300" algn="l"/>
                <a:tab pos="228600" algn="l"/>
              </a:tabLst>
              <a:defRPr/>
            </a:pPr>
            <a:r>
              <a:rPr lang="ru-RU" sz="2800">
                <a:solidFill>
                  <a:srgbClr val="800000"/>
                </a:solidFill>
                <a:latin typeface="Arial" charset="0"/>
                <a:cs typeface="Times New Roman" pitchFamily="18" charset="0"/>
              </a:rPr>
              <a:t>Его царствование — кратчайшее пребывание лица мужского пола на российском престоле. Незадолго до вступления Лжедмитрия в Москву низложенный царь и его мать были задушены в своём кремлёвском доме</a:t>
            </a:r>
            <a:endParaRPr lang="ru-RU" sz="2800">
              <a:solidFill>
                <a:srgbClr val="8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4689823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364163" y="260350"/>
            <a:ext cx="3419475" cy="157003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FF"/>
                </a:solidFill>
                <a:latin typeface="+mn-lt"/>
              </a:rPr>
              <a:t>Вместе с Пожарским и Мининым руководил освобождением от поляков столицы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19700" y="1989138"/>
            <a:ext cx="3744913" cy="193833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FF"/>
                </a:solidFill>
                <a:latin typeface="+mn-lt"/>
              </a:rPr>
              <a:t>До  избрания Михаила Федоровича на царство был избран главным и единственным правителем государства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19700" y="4292600"/>
            <a:ext cx="3744913" cy="193992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FF"/>
                </a:solidFill>
                <a:latin typeface="+mn-lt"/>
              </a:rPr>
              <a:t>Получил титул «Спасителя Отечества» и был одним из претендентов на царский престол на земском соборе 1613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750" y="404813"/>
            <a:ext cx="4103688" cy="36004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Вынашивая планы похода на восток, поддержал Лжедмитрия </a:t>
            </a:r>
            <a:r>
              <a:rPr lang="en-US" sz="2400" b="1" dirty="0">
                <a:solidFill>
                  <a:srgbClr val="FFFFCC"/>
                </a:solidFill>
                <a:latin typeface="+mn-lt"/>
              </a:rPr>
              <a:t>I</a:t>
            </a:r>
            <a:r>
              <a:rPr lang="ru-RU" sz="2400" b="1" dirty="0">
                <a:solidFill>
                  <a:srgbClr val="FFFFCC"/>
                </a:solidFill>
                <a:latin typeface="+mn-lt"/>
              </a:rPr>
              <a:t>, заключил с ним тайный договор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В 1609 году возглавил осаду Смоленска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3789363"/>
            <a:ext cx="5040312" cy="267811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После освобождения Москвы земским ополчением в 1612 году война продолжилась до 1618 года, когда в </a:t>
            </a:r>
            <a:r>
              <a:rPr lang="ru-RU" sz="2400" b="1" dirty="0" err="1">
                <a:solidFill>
                  <a:srgbClr val="FFFFCC"/>
                </a:solidFill>
                <a:latin typeface="+mn-lt"/>
              </a:rPr>
              <a:t>Деулине</a:t>
            </a:r>
            <a:r>
              <a:rPr lang="ru-RU" sz="2400" b="1" dirty="0">
                <a:solidFill>
                  <a:srgbClr val="FFFFCC"/>
                </a:solidFill>
                <a:latin typeface="+mn-lt"/>
              </a:rPr>
              <a:t> было заключено перемирие, по которому за Польшей остались Смоленская, Черниговская и Северская земли.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19700" y="5445125"/>
            <a:ext cx="3600450" cy="8318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Польский король и великий князь литовский</a:t>
            </a: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32656"/>
            <a:ext cx="3602905" cy="4945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60648"/>
            <a:ext cx="4752528" cy="6330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580063" y="260350"/>
            <a:ext cx="3024187" cy="5262563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Русский полководец, участвовал в Московском восстании против поляков, храбро сражался и был ранен в бою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Став во главе Второго ополчения, принял всю власть над Русской землей, но остался скромен и прост в обращении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3636" y="332656"/>
            <a:ext cx="417177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716463" y="5805488"/>
            <a:ext cx="4319587" cy="46196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Русский царь с 1606 по 1610 гг.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825" y="333375"/>
            <a:ext cx="3600450" cy="600075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Последний из Рюриковичей на престоле (</a:t>
            </a:r>
            <a:r>
              <a:rPr lang="ru-RU" sz="2400" b="1" dirty="0" err="1">
                <a:solidFill>
                  <a:srgbClr val="FFFFCC"/>
                </a:solidFill>
                <a:latin typeface="+mn-lt"/>
              </a:rPr>
              <a:t>суздальчкая</a:t>
            </a:r>
            <a:r>
              <a:rPr lang="ru-RU" sz="2400" b="1" dirty="0">
                <a:solidFill>
                  <a:srgbClr val="FFFFCC"/>
                </a:solidFill>
                <a:latin typeface="+mn-lt"/>
              </a:rPr>
              <a:t> ветвь)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При восшествии на трон, был вынужден дать крестоцеловальную запись, ограничивавшую его власть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CC"/>
                </a:solidFill>
                <a:latin typeface="+mn-lt"/>
              </a:rPr>
              <a:t>После низложения жил в плену поляков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694</Words>
  <Application>Microsoft Office PowerPoint</Application>
  <PresentationFormat>Экран (4:3)</PresentationFormat>
  <Paragraphs>112</Paragraphs>
  <Slides>32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Колян</dc:creator>
  <cp:lastModifiedBy>Бикулова</cp:lastModifiedBy>
  <cp:revision>81</cp:revision>
  <dcterms:modified xsi:type="dcterms:W3CDTF">2015-01-29T07:19:06Z</dcterms:modified>
</cp:coreProperties>
</file>